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6" r:id="rId3"/>
    <p:sldId id="277" r:id="rId4"/>
    <p:sldId id="271" r:id="rId5"/>
    <p:sldId id="273" r:id="rId6"/>
    <p:sldId id="274" r:id="rId7"/>
    <p:sldId id="275" r:id="rId8"/>
    <p:sldId id="257" r:id="rId9"/>
    <p:sldId id="314" r:id="rId10"/>
    <p:sldId id="321" r:id="rId11"/>
    <p:sldId id="316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43" r:id="rId30"/>
    <p:sldId id="339" r:id="rId31"/>
    <p:sldId id="303" r:id="rId32"/>
    <p:sldId id="307" r:id="rId33"/>
    <p:sldId id="298" r:id="rId34"/>
    <p:sldId id="267" r:id="rId35"/>
    <p:sldId id="340" r:id="rId36"/>
    <p:sldId id="341" r:id="rId37"/>
    <p:sldId id="342" r:id="rId38"/>
    <p:sldId id="313" r:id="rId39"/>
    <p:sldId id="265" r:id="rId40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17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0A303-698B-4272-B0F0-C5E3B4EE8DF8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E152-20B0-4F2C-BAA2-C517F1640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5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E152-20B0-4F2C-BAA2-C517F1640F0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9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C5AE-52A9-46BF-834D-B8B56F372370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2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8F78-5937-4DCE-B74B-19F3BB783CD0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71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0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86E6-A71F-42B8-A0E3-B7333A197C35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1F11-6236-4615-91E3-9638E8C2844F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7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DB7C-53FA-4C14-B591-2B03ECEAFA9A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9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2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9284-0E31-4E19-946E-3CC97AEA27ED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7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50B0-DF1C-401E-9F68-FBD99AD7B9FE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0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5BB7-4586-4C25-84AF-6664EB7C806B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5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A880-427B-448E-AB09-7AA45CA5BD6F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4D2C-DD2E-4DAA-83B8-F6ED3AD29464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0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0DF3-945C-488C-BECD-0FF2644BFA7E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1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8DB3-6925-47CB-A99B-740C644C9DDB}" type="datetime1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5CC11-3E3A-4267-AC5D-81FDB6F5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9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8345" y="832662"/>
            <a:ext cx="5267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99367F"/>
                </a:solidFill>
              </a:rPr>
              <a:t> </a:t>
            </a:r>
            <a:endParaRPr lang="ru-RU" sz="5400" b="1" i="1" dirty="0">
              <a:solidFill>
                <a:srgbClr val="99367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7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b64_7ae767a2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4081479" cy="4081479"/>
          </a:xfrm>
          <a:prstGeom prst="rect">
            <a:avLst/>
          </a:prstGeom>
        </p:spPr>
      </p:pic>
      <p:pic>
        <p:nvPicPr>
          <p:cNvPr id="3" name="Рисунок 2" descr="167587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428604"/>
            <a:ext cx="56673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8373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214686"/>
            <a:ext cx="2000264" cy="3409542"/>
          </a:xfrm>
          <a:prstGeom prst="rect">
            <a:avLst/>
          </a:prstGeom>
        </p:spPr>
      </p:pic>
      <p:pic>
        <p:nvPicPr>
          <p:cNvPr id="6" name="Рисунок 5" descr="4892310-thum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39236"/>
            <a:ext cx="4857784" cy="6334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14480" y="2571744"/>
            <a:ext cx="460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 это Мишка…</a:t>
            </a:r>
            <a:endParaRPr lang="ru-RU" sz="5400" b="1" cap="none" spc="0" dirty="0">
              <a:ln w="10541" cmpd="sng">
                <a:solidFill>
                  <a:schemeClr val="bg2">
                    <a:lumMod val="10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89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85373228_thu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929066"/>
            <a:ext cx="1200158" cy="1764939"/>
          </a:xfrm>
          <a:prstGeom prst="rect">
            <a:avLst/>
          </a:prstGeom>
        </p:spPr>
      </p:pic>
      <p:pic>
        <p:nvPicPr>
          <p:cNvPr id="3" name="Рисунок 2" descr="1385373228_thu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3357562"/>
            <a:ext cx="1588781" cy="2336443"/>
          </a:xfrm>
          <a:prstGeom prst="rect">
            <a:avLst/>
          </a:prstGeom>
        </p:spPr>
      </p:pic>
      <p:pic>
        <p:nvPicPr>
          <p:cNvPr id="4" name="Рисунок 3" descr="1385373228_thu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3071810"/>
            <a:ext cx="1783093" cy="2622195"/>
          </a:xfrm>
          <a:prstGeom prst="rect">
            <a:avLst/>
          </a:prstGeom>
        </p:spPr>
      </p:pic>
      <p:pic>
        <p:nvPicPr>
          <p:cNvPr id="5" name="Рисунок 4" descr="1385373228_thu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2786058"/>
            <a:ext cx="1928826" cy="2836509"/>
          </a:xfrm>
          <a:prstGeom prst="rect">
            <a:avLst/>
          </a:prstGeom>
        </p:spPr>
      </p:pic>
      <p:pic>
        <p:nvPicPr>
          <p:cNvPr id="6" name="Рисунок 5" descr="1385373228_thu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46" y="2214554"/>
            <a:ext cx="2357454" cy="34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452_27a9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794" y="4143380"/>
            <a:ext cx="2643206" cy="2310204"/>
          </a:xfrm>
          <a:prstGeom prst="rect">
            <a:avLst/>
          </a:prstGeom>
        </p:spPr>
      </p:pic>
      <p:pic>
        <p:nvPicPr>
          <p:cNvPr id="3" name="Рисунок 2" descr="157452_27a9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4286256"/>
            <a:ext cx="2714644" cy="2296847"/>
          </a:xfrm>
          <a:prstGeom prst="rect">
            <a:avLst/>
          </a:prstGeom>
        </p:spPr>
      </p:pic>
      <p:pic>
        <p:nvPicPr>
          <p:cNvPr id="4" name="Рисунок 3" descr="157452_27a9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43042" y="3357562"/>
            <a:ext cx="2714644" cy="2296847"/>
          </a:xfrm>
          <a:prstGeom prst="rect">
            <a:avLst/>
          </a:prstGeom>
        </p:spPr>
      </p:pic>
      <p:pic>
        <p:nvPicPr>
          <p:cNvPr id="5" name="Рисунок 4" descr="157452_27a9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972" y="3247220"/>
            <a:ext cx="2643206" cy="231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50804798_99179573_0_a3d62_3f99641b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774165"/>
            <a:ext cx="3500430" cy="4083835"/>
          </a:xfrm>
          <a:prstGeom prst="rect">
            <a:avLst/>
          </a:prstGeom>
        </p:spPr>
      </p:pic>
      <p:pic>
        <p:nvPicPr>
          <p:cNvPr id="3" name="Рисунок 2" descr="1450804798_99179573_0_a3d62_3f99641b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214346" y="2819396"/>
            <a:ext cx="3411757" cy="4038604"/>
          </a:xfrm>
          <a:prstGeom prst="rect">
            <a:avLst/>
          </a:prstGeom>
        </p:spPr>
      </p:pic>
      <p:pic>
        <p:nvPicPr>
          <p:cNvPr id="4" name="Рисунок 3" descr="1450804798_99179573_0_a3d62_3f99641b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857356" y="1785926"/>
            <a:ext cx="2928958" cy="3467100"/>
          </a:xfrm>
          <a:prstGeom prst="rect">
            <a:avLst/>
          </a:prstGeom>
        </p:spPr>
      </p:pic>
      <p:pic>
        <p:nvPicPr>
          <p:cNvPr id="5" name="Рисунок 4" descr="1450804798_99179573_0_a3d62_3f99641b_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785926"/>
            <a:ext cx="2971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2190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3690919"/>
            <a:ext cx="3167081" cy="3167081"/>
          </a:xfrm>
          <a:prstGeom prst="rect">
            <a:avLst/>
          </a:prstGeom>
        </p:spPr>
      </p:pic>
      <p:pic>
        <p:nvPicPr>
          <p:cNvPr id="3" name="Рисунок 2" descr="142190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500826" y="3690919"/>
            <a:ext cx="3119431" cy="3167081"/>
          </a:xfrm>
          <a:prstGeom prst="rect">
            <a:avLst/>
          </a:prstGeom>
        </p:spPr>
      </p:pic>
      <p:pic>
        <p:nvPicPr>
          <p:cNvPr id="4" name="Рисунок 3" descr="142190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786058"/>
            <a:ext cx="2095511" cy="2095511"/>
          </a:xfrm>
          <a:prstGeom prst="rect">
            <a:avLst/>
          </a:prstGeom>
        </p:spPr>
      </p:pic>
      <p:pic>
        <p:nvPicPr>
          <p:cNvPr id="5" name="Рисунок 4" descr="142190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929190" y="2786058"/>
            <a:ext cx="2063983" cy="20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6550943_b2eb8f0dded4d2137c4bfefde5debc4e_8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7288" y="2291461"/>
            <a:ext cx="4143404" cy="4780851"/>
          </a:xfrm>
          <a:prstGeom prst="rect">
            <a:avLst/>
          </a:prstGeom>
        </p:spPr>
      </p:pic>
      <p:pic>
        <p:nvPicPr>
          <p:cNvPr id="8" name="Рисунок 7" descr="206550943_b2eb8f0dded4d2137c4bfefde5debc4e_8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571612"/>
            <a:ext cx="3219450" cy="3714750"/>
          </a:xfrm>
          <a:prstGeom prst="rect">
            <a:avLst/>
          </a:prstGeom>
        </p:spPr>
      </p:pic>
      <p:pic>
        <p:nvPicPr>
          <p:cNvPr id="9" name="Рисунок 8" descr="206550943_b2eb8f0dded4d2137c4bfefde5debc4e_8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786446" y="2428868"/>
            <a:ext cx="4071966" cy="4780851"/>
          </a:xfrm>
          <a:prstGeom prst="rect">
            <a:avLst/>
          </a:prstGeom>
        </p:spPr>
      </p:pic>
      <p:pic>
        <p:nvPicPr>
          <p:cNvPr id="10" name="Рисунок 9" descr="206550943_b2eb8f0dded4d2137c4bfefde5debc4e_8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857620" y="1566638"/>
            <a:ext cx="3286148" cy="38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609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3714752"/>
            <a:ext cx="3333750" cy="3333750"/>
          </a:xfrm>
          <a:prstGeom prst="rect">
            <a:avLst/>
          </a:prstGeom>
        </p:spPr>
      </p:pic>
      <p:pic>
        <p:nvPicPr>
          <p:cNvPr id="3" name="Рисунок 2" descr="17609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357430"/>
            <a:ext cx="3333750" cy="3333750"/>
          </a:xfrm>
          <a:prstGeom prst="rect">
            <a:avLst/>
          </a:prstGeom>
        </p:spPr>
      </p:pic>
      <p:pic>
        <p:nvPicPr>
          <p:cNvPr id="4" name="Рисунок 3" descr="17609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3524250"/>
            <a:ext cx="3333750" cy="3333750"/>
          </a:xfrm>
          <a:prstGeom prst="rect">
            <a:avLst/>
          </a:prstGeom>
        </p:spPr>
      </p:pic>
      <p:pic>
        <p:nvPicPr>
          <p:cNvPr id="5" name="Рисунок 4" descr="0_1859c7_70fb36fa_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14281" y="3501957"/>
            <a:ext cx="2000264" cy="314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420gfBEs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43370" y="2857496"/>
            <a:ext cx="4000504" cy="4000504"/>
          </a:xfrm>
          <a:prstGeom prst="rect">
            <a:avLst/>
          </a:prstGeom>
        </p:spPr>
      </p:pic>
      <p:pic>
        <p:nvPicPr>
          <p:cNvPr id="4" name="Рисунок 3" descr="h420gfBEs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72528" y="2857496"/>
            <a:ext cx="4357718" cy="40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5087E-6 L 1.41997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9 0.00162 L -1.47118 -0.0087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nim (648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429000"/>
            <a:ext cx="2986102" cy="2612839"/>
          </a:xfrm>
          <a:prstGeom prst="rect">
            <a:avLst/>
          </a:prstGeom>
        </p:spPr>
      </p:pic>
      <p:pic>
        <p:nvPicPr>
          <p:cNvPr id="5" name="Рисунок 4" descr="0_1859c6_3db456ae_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4571994"/>
            <a:ext cx="2286006" cy="22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2679" y="221100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Запорошила дорожки,</a:t>
            </a:r>
          </a:p>
          <a:p>
            <a:r>
              <a:rPr lang="ru-RU" sz="3200" dirty="0"/>
              <a:t>Разукрасила окошки.</a:t>
            </a:r>
          </a:p>
          <a:p>
            <a:r>
              <a:rPr lang="ru-RU" sz="3200" dirty="0"/>
              <a:t>Радость детям подарила</a:t>
            </a:r>
          </a:p>
          <a:p>
            <a:r>
              <a:rPr lang="ru-RU" sz="3200" dirty="0"/>
              <a:t>И на санках прокатила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4022" y="5202195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Зима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420gfBEs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43370" y="2857496"/>
            <a:ext cx="4000504" cy="4000504"/>
          </a:xfrm>
          <a:prstGeom prst="rect">
            <a:avLst/>
          </a:prstGeom>
        </p:spPr>
      </p:pic>
      <p:pic>
        <p:nvPicPr>
          <p:cNvPr id="4" name="Рисунок 3" descr="h420gfBEs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358214" y="2857496"/>
            <a:ext cx="4357718" cy="4000504"/>
          </a:xfrm>
          <a:prstGeom prst="rect">
            <a:avLst/>
          </a:prstGeom>
        </p:spPr>
      </p:pic>
      <p:pic>
        <p:nvPicPr>
          <p:cNvPr id="5" name="Рисунок 4" descr="h420gfBEs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57826"/>
            <a:ext cx="1714488" cy="17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5087E-6 L 1.36476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8 -4.45087E-6 L -1.43177 -0.0087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00" y="-4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31214E-6 L 1.0441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2d06175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6353" y="1071546"/>
            <a:ext cx="6881849" cy="51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4434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143380"/>
            <a:ext cx="3253280" cy="2357449"/>
          </a:xfrm>
          <a:prstGeom prst="rect">
            <a:avLst/>
          </a:prstGeom>
        </p:spPr>
      </p:pic>
      <p:pic>
        <p:nvPicPr>
          <p:cNvPr id="3" name="Рисунок 2" descr="1404434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72066" y="3347358"/>
            <a:ext cx="3286148" cy="25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2641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357538"/>
            <a:ext cx="3286148" cy="3286148"/>
          </a:xfrm>
          <a:prstGeom prst="rect">
            <a:avLst/>
          </a:prstGeom>
        </p:spPr>
      </p:pic>
      <p:pic>
        <p:nvPicPr>
          <p:cNvPr id="7" name="Рисунок 6" descr="132641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5000636"/>
            <a:ext cx="1643074" cy="16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8.14061E-7 C 0.1941 -0.2345 0.3882 -0.46901 0.49236 -0.47757 C 0.59653 -0.48612 0.60261 -0.12303 0.62465 -0.05134 " pathEditMode="relative" ptsTypes="a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71 C 0.10816 -0.19797 0.2165 -0.4667 0.27465 -0.47641 C 0.33281 -0.48613 0.33629 -0.07008 0.34861 0.0120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299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3714752"/>
            <a:ext cx="2576517" cy="2692797"/>
          </a:xfrm>
          <a:prstGeom prst="rect">
            <a:avLst/>
          </a:prstGeom>
        </p:spPr>
      </p:pic>
      <p:pic>
        <p:nvPicPr>
          <p:cNvPr id="3" name="Рисунок 2" descr="128299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719757" y="2857496"/>
            <a:ext cx="2281267" cy="26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-167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3857628"/>
            <a:ext cx="2419350" cy="2495550"/>
          </a:xfrm>
          <a:prstGeom prst="rect">
            <a:avLst/>
          </a:prstGeom>
        </p:spPr>
      </p:pic>
      <p:pic>
        <p:nvPicPr>
          <p:cNvPr id="3" name="Рисунок 2" descr="photo-167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348276" y="3286124"/>
            <a:ext cx="2295558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12b883_6ff634d9_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42910" y="4143380"/>
            <a:ext cx="2546064" cy="2357444"/>
          </a:xfrm>
          <a:prstGeom prst="rect">
            <a:avLst/>
          </a:prstGeom>
        </p:spPr>
      </p:pic>
      <p:pic>
        <p:nvPicPr>
          <p:cNvPr id="4" name="Рисунок 3" descr="reptilii-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000240"/>
            <a:ext cx="4976819" cy="44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876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9866" y="1571612"/>
            <a:ext cx="4414134" cy="5286388"/>
          </a:xfrm>
          <a:prstGeom prst="rect">
            <a:avLst/>
          </a:prstGeom>
        </p:spPr>
      </p:pic>
      <p:pic>
        <p:nvPicPr>
          <p:cNvPr id="3" name="Рисунок 2" descr="0_8d920_f81883c5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4993751" cy="57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23222387_gifs_animau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3571876"/>
            <a:ext cx="2647950" cy="3086100"/>
          </a:xfrm>
          <a:prstGeom prst="rect">
            <a:avLst/>
          </a:prstGeom>
        </p:spPr>
      </p:pic>
      <p:pic>
        <p:nvPicPr>
          <p:cNvPr id="4" name="Рисунок 3" descr="ia3ccurj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8903003" cy="67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AutoShape 2" descr="http://1000dosok.info/s/18-02-33786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3" y="160338"/>
            <a:ext cx="7742594" cy="64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3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6" y="310632"/>
            <a:ext cx="8872151" cy="651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2994" y="283141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</a:rPr>
              <a:t>Из чего состоит наша </a:t>
            </a:r>
            <a:r>
              <a:rPr lang="ru-RU" b="1" dirty="0" smtClean="0">
                <a:solidFill>
                  <a:srgbClr val="FFFF00"/>
                </a:solidFill>
              </a:rPr>
              <a:t>речь?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</a:rPr>
              <a:t>Из </a:t>
            </a:r>
            <a:r>
              <a:rPr lang="ru-RU" b="1" dirty="0">
                <a:solidFill>
                  <a:srgbClr val="FFFF00"/>
                </a:solidFill>
              </a:rPr>
              <a:t>чего состоят </a:t>
            </a:r>
            <a:r>
              <a:rPr lang="ru-RU" b="1" dirty="0" smtClean="0">
                <a:solidFill>
                  <a:srgbClr val="FFFF00"/>
                </a:solidFill>
              </a:rPr>
              <a:t>предложения?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FFFF00"/>
                </a:solidFill>
              </a:rPr>
              <a:t>Из чего состоят </a:t>
            </a:r>
            <a:r>
              <a:rPr lang="ru-RU" b="1" dirty="0" smtClean="0">
                <a:solidFill>
                  <a:srgbClr val="FFFF00"/>
                </a:solidFill>
              </a:rPr>
              <a:t>слова?</a:t>
            </a: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Какими бывают звуки?</a:t>
            </a: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Назовите гласные звуки?</a:t>
            </a: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Приведите пример согласных звуков.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</a:rPr>
              <a:t>Приведите пример гласных звуков?</a:t>
            </a:r>
            <a:endParaRPr lang="ru-RU" b="1" dirty="0">
              <a:solidFill>
                <a:srgbClr val="FFFF00"/>
              </a:solidFill>
            </a:endParaRP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Какими бывают согласные звук</a:t>
            </a:r>
            <a:r>
              <a:rPr lang="ru-RU" dirty="0">
                <a:solidFill>
                  <a:srgbClr val="FFFF00"/>
                </a:solidFill>
              </a:rPr>
              <a:t>и?</a:t>
            </a: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Какие буквы обозначают мягкость согласного?</a:t>
            </a:r>
          </a:p>
          <a:p>
            <a:pPr lvl="0"/>
            <a:r>
              <a:rPr lang="ru-RU" b="1" dirty="0">
                <a:solidFill>
                  <a:srgbClr val="FFFF00"/>
                </a:solidFill>
              </a:rPr>
              <a:t> Какую « хитрую» </a:t>
            </a:r>
            <a:r>
              <a:rPr lang="ru-RU" b="1" dirty="0" smtClean="0">
                <a:solidFill>
                  <a:srgbClr val="FFFF00"/>
                </a:solidFill>
              </a:rPr>
              <a:t>букву  мы </a:t>
            </a:r>
            <a:r>
              <a:rPr lang="ru-RU" b="1" dirty="0">
                <a:solidFill>
                  <a:srgbClr val="FFFF00"/>
                </a:solidFill>
              </a:rPr>
              <a:t>знаем, </a:t>
            </a:r>
            <a:r>
              <a:rPr lang="ru-RU" b="1" dirty="0" smtClean="0">
                <a:solidFill>
                  <a:srgbClr val="FFFF00"/>
                </a:solidFill>
              </a:rPr>
              <a:t>которая обозначает  </a:t>
            </a:r>
            <a:r>
              <a:rPr lang="ru-RU" b="1" dirty="0">
                <a:solidFill>
                  <a:srgbClr val="FFFF00"/>
                </a:solidFill>
              </a:rPr>
              <a:t>2 звука?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4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AutoShape 2" descr="http://mashamult.ru/wp-content/uploads/2015/09/1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4" y="160339"/>
            <a:ext cx="9144000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7743" y="871836"/>
            <a:ext cx="7536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B0F0"/>
                </a:solidFill>
              </a:rPr>
              <a:t>Работа по учебнику (с. 92—93)</a:t>
            </a:r>
          </a:p>
        </p:txBody>
      </p:sp>
    </p:spTree>
    <p:extLst>
      <p:ext uri="{BB962C8B-B14F-4D97-AF65-F5344CB8AC3E}">
        <p14:creationId xmlns:p14="http://schemas.microsoft.com/office/powerpoint/2010/main" val="23331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&amp;Mcy;&amp;acy;&amp;shcy;&amp;acy; &amp;icy; &amp;Mcy;&amp;iecy;&amp;dcy;&amp;vcy;&amp;iecy;&amp;dcy;&amp;softcy;: &amp;scy;&amp;mcy;&amp;iecy;&amp;shcy;&amp;ncy;&amp;ycy;&amp;iecy; &amp;kcy;&amp;acy;&amp;rcy;&amp;tcy;&amp;icy;&amp;ncy;&amp;kcy;&amp;icy; &amp;dcy;&amp;lcy;&amp;yacy; &amp;Vcy;&amp;kcy;&amp;ocy;&amp;ncy;&amp;tcy;&amp;acy;&amp;kcy;&amp;tcy;&amp;iecy; &amp;icy; &amp;dcy;&amp;rcy;&amp;ucy;&amp;gcy;&amp;icy;&amp;khcy; &amp;scy;&amp;acy;&amp;jcy;&amp;tcy;&amp;ocy;&amp;vcy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2" t="14148" r="3395" b="3925"/>
          <a:stretch/>
        </p:blipFill>
        <p:spPr bwMode="auto">
          <a:xfrm>
            <a:off x="1999445" y="456986"/>
            <a:ext cx="4684613" cy="55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Большая_стирка_песня_из_мультфильма_Маша_и_Медведь русски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4125" y="4639139"/>
            <a:ext cx="457200" cy="6096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11356" y="6352504"/>
            <a:ext cx="6642738" cy="33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&amp;Mcy;&amp;acy;&amp;shcy;&amp;acy; &amp;scy;&amp;ncy;&amp;iecy;&amp;gcy;&amp;ucy;&amp;rcy;&amp;ocy;&amp;chcy;&amp;kcy;&amp;acy;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2210" y="3782084"/>
            <a:ext cx="2207525" cy="260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&amp;Mcy;&amp;acy;&amp;shcy;&amp;acy; &amp;lcy;&amp;yucy;&amp;bcy;&amp;icy;&amp;tcy; &amp;kcy;&amp;ucy;&amp;shcy;&amp;acy;&amp;tcy;&amp;soft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5775" y="4265411"/>
            <a:ext cx="1830668" cy="29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&amp;Kcy;&amp;lcy;&amp;icy;&amp;pcy;&amp;acy;&amp;rcy;&amp;tcy; &amp;Mcy;&amp;acy;&amp;shcy;&amp;a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144" y="0"/>
            <a:ext cx="1100034" cy="307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044.radikal.ru/1109/35/c0f1dddd414d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9" r="9575"/>
          <a:stretch/>
        </p:blipFill>
        <p:spPr bwMode="auto">
          <a:xfrm>
            <a:off x="576470" y="192450"/>
            <a:ext cx="1073426" cy="31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043.radikal.ru/1109/9c/5aea268ede75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4414" y="3412393"/>
            <a:ext cx="1214438" cy="28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5))) (699x700, 222Kb)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2325" y="0"/>
            <a:ext cx="1500188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&amp;Kcy;&amp;lcy;&amp;icy;&amp;pcy;&amp;acy;&amp;rcy;&amp;tcy; &amp;Mcy;&amp;acy;&amp;shcy;&amp;acy; &amp;icy; &amp;Mcy;&amp;iecy;&amp;dcy;&amp;vcy;&amp;iecy;&amp;dcy;&amp;softcy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452322" y="-1752601"/>
            <a:ext cx="1593056" cy="29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9757/78468982.2ed/0_8b814_6ce47ae7_M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290" y="169034"/>
            <a:ext cx="1333745" cy="17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dik-znayka.dp.ua/wp-content/uploads/2015/02/0_63c69_e365c03_L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083" y="-17190"/>
            <a:ext cx="864192" cy="188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alerey-room.ru/images/0_5140e_22044cf5_orig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8" r="11277"/>
          <a:stretch/>
        </p:blipFill>
        <p:spPr bwMode="auto">
          <a:xfrm>
            <a:off x="2568085" y="756962"/>
            <a:ext cx="3925957" cy="48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animaccord.ru/assets/images/MIM_TM_ru300-249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"/>
          <a:stretch/>
        </p:blipFill>
        <p:spPr bwMode="auto">
          <a:xfrm>
            <a:off x="2554720" y="1137317"/>
            <a:ext cx="4164132" cy="46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1.27851 -0.96181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2" y="-4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.29948 0.925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79" y="4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3 -0.01991 C 0.26627 -0.01991 0.37995 0.15903 0.37995 0.37986 C 0.37995 0.60023 0.26627 0.7794 0.1263 0.7794 C -0.01393 0.7794 -0.12735 0.60023 -0.12735 0.37986 C -0.12735 0.15903 -0.01393 -0.01991 0.1263 -0.01991 Z " pathEditMode="relative" rAng="0" ptsTypes="AAAAA">
                                      <p:cBhvr>
                                        <p:cTn id="4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-0.00324 C -0.02201 -0.00324 -0.13594 0.17894 -0.13594 0.40278 C -0.13594 0.62686 -0.02201 0.80903 0.11823 0.80903 C 0.25859 0.80903 0.37239 0.62686 0.37239 0.40278 C 0.37239 0.17894 0.25859 -0.00324 0.11823 -0.00324 Z " pathEditMode="relative" rAng="0" ptsTypes="AAAAA">
                                      <p:cBhvr>
                                        <p:cTn id="54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5" name="AutoShape 2" descr="http://1000dosok.info/s/18-02-33786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3" y="160338"/>
            <a:ext cx="7742594" cy="64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0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9" y="0"/>
            <a:ext cx="7886700" cy="5943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9" y="123567"/>
            <a:ext cx="8785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49" y="331190"/>
            <a:ext cx="1905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Мальчик бежал и упал в ... </a:t>
            </a:r>
            <a:r>
              <a:rPr lang="ru-RU" b="1" i="1" dirty="0" smtClean="0">
                <a:solidFill>
                  <a:schemeClr val="accent2"/>
                </a:solidFill>
              </a:rPr>
              <a:t>.</a:t>
            </a:r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>
                <a:solidFill>
                  <a:schemeClr val="accent2"/>
                </a:solidFill>
              </a:rPr>
              <a:t>На завтрак у нас были ... </a:t>
            </a:r>
            <a:r>
              <a:rPr lang="ru-RU" b="1" i="1" dirty="0" smtClean="0">
                <a:solidFill>
                  <a:schemeClr val="accent2"/>
                </a:solidFill>
              </a:rPr>
              <a:t>.</a:t>
            </a:r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>
                <a:solidFill>
                  <a:schemeClr val="accent2"/>
                </a:solidFill>
              </a:rPr>
              <a:t>Солнце светит очень ... </a:t>
            </a:r>
            <a:r>
              <a:rPr lang="ru-RU" b="1" i="1" dirty="0" smtClean="0">
                <a:solidFill>
                  <a:schemeClr val="accent2"/>
                </a:solidFill>
              </a:rPr>
              <a:t>.</a:t>
            </a:r>
            <a:endParaRPr lang="ru-RU" b="1" dirty="0">
              <a:solidFill>
                <a:schemeClr val="accent2"/>
              </a:solidFill>
            </a:endParaRPr>
          </a:p>
          <a:p>
            <a:pPr lvl="0"/>
            <a:r>
              <a:rPr lang="ru-RU" b="1" dirty="0">
                <a:solidFill>
                  <a:schemeClr val="accent2"/>
                </a:solidFill>
              </a:rPr>
              <a:t> </a:t>
            </a:r>
          </a:p>
          <a:p>
            <a:r>
              <a:rPr lang="ru-RU" b="1" dirty="0">
                <a:solidFill>
                  <a:schemeClr val="accent2"/>
                </a:solidFill>
              </a:rPr>
              <a:t> </a:t>
            </a:r>
          </a:p>
          <a:p>
            <a:r>
              <a:rPr lang="ru-RU" b="1" dirty="0">
                <a:solidFill>
                  <a:schemeClr val="accent2"/>
                </a:solidFill>
              </a:rPr>
              <a:t>День сегодня был теплым и ... </a:t>
            </a:r>
            <a:r>
              <a:rPr lang="ru-RU" b="1" i="1" dirty="0" smtClean="0">
                <a:solidFill>
                  <a:schemeClr val="accent2"/>
                </a:solidFill>
              </a:rPr>
              <a:t>.</a:t>
            </a:r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chemeClr val="accent2"/>
                </a:solidFill>
              </a:rPr>
              <a:t> Мы изучаем  </a:t>
            </a:r>
            <a:r>
              <a:rPr lang="ru-RU" b="1" dirty="0">
                <a:solidFill>
                  <a:schemeClr val="accent2"/>
                </a:solidFill>
              </a:rPr>
              <a:t>английский </a:t>
            </a:r>
            <a:r>
              <a:rPr lang="ru-RU" b="1" dirty="0" smtClean="0">
                <a:solidFill>
                  <a:schemeClr val="accent2"/>
                </a:solidFill>
              </a:rPr>
              <a:t>…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5" name="AutoShape 2" descr="https://im1-tub-by.yandex.net/i?id=6b8e06f63b3cf74eee041d2f4cee8210&amp;n=33&amp;h=215&amp;w=3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8983361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974" y="893975"/>
            <a:ext cx="42640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/>
              <a:t>Игра «Какое слово рассыпалось</a:t>
            </a:r>
            <a:r>
              <a:rPr lang="ru-RU" sz="3600" b="1" i="1" dirty="0" smtClean="0"/>
              <a:t>?»</a:t>
            </a:r>
          </a:p>
          <a:p>
            <a:pPr lvl="0"/>
            <a:endParaRPr lang="ru-RU" sz="3600" b="1" i="1" dirty="0"/>
          </a:p>
          <a:p>
            <a:pPr lvl="0"/>
            <a:endParaRPr lang="ru-RU" sz="3600" dirty="0"/>
          </a:p>
          <a:p>
            <a:r>
              <a:rPr lang="ru-RU" sz="5400" dirty="0">
                <a:solidFill>
                  <a:srgbClr val="FF0000"/>
                </a:solidFill>
              </a:rPr>
              <a:t>Я Д А Г О</a:t>
            </a:r>
            <a:r>
              <a:rPr lang="ru-RU" sz="5400" dirty="0" smtClean="0">
                <a:solidFill>
                  <a:srgbClr val="FF0000"/>
                </a:solidFill>
              </a:rPr>
              <a:t>.</a:t>
            </a:r>
          </a:p>
          <a:p>
            <a:endParaRPr lang="ru-RU" sz="5400" dirty="0">
              <a:solidFill>
                <a:srgbClr val="FF0000"/>
              </a:solidFill>
            </a:endParaRPr>
          </a:p>
          <a:p>
            <a:endParaRPr lang="ru-RU" sz="5400" dirty="0" smtClean="0">
              <a:solidFill>
                <a:srgbClr val="FF0000"/>
              </a:solidFill>
            </a:endParaRPr>
          </a:p>
          <a:p>
            <a:r>
              <a:rPr lang="ru-RU" sz="5400" dirty="0" smtClean="0">
                <a:solidFill>
                  <a:srgbClr val="FF0000"/>
                </a:solidFill>
              </a:rPr>
              <a:t>ягода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2009" y="797696"/>
            <a:ext cx="5028941" cy="1043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>
                <a:solidFill>
                  <a:srgbClr val="FFFF00"/>
                </a:solidFill>
              </a:rPr>
              <a:t>Игра «Угадайте </a:t>
            </a:r>
            <a:r>
              <a:rPr lang="ru-RU" sz="3600" b="1" i="1" dirty="0" smtClean="0">
                <a:solidFill>
                  <a:srgbClr val="FFFF00"/>
                </a:solidFill>
              </a:rPr>
              <a:t>слово»</a:t>
            </a:r>
          </a:p>
          <a:p>
            <a:pPr lvl="0"/>
            <a:endParaRPr lang="ru-RU" sz="3600" b="1" i="1" dirty="0">
              <a:solidFill>
                <a:srgbClr val="FFFF00"/>
              </a:solidFill>
            </a:endParaRPr>
          </a:p>
          <a:p>
            <a:pPr lvl="0"/>
            <a:r>
              <a:rPr lang="ru-RU" sz="6000" b="1" i="1" dirty="0" smtClean="0">
                <a:solidFill>
                  <a:srgbClr val="FF0000"/>
                </a:solidFill>
              </a:rPr>
              <a:t>язык</a:t>
            </a:r>
          </a:p>
          <a:p>
            <a:pPr lvl="0"/>
            <a:endParaRPr lang="ru-RU" sz="3600" b="1" i="1" dirty="0">
              <a:solidFill>
                <a:srgbClr val="FFFF00"/>
              </a:solidFill>
            </a:endParaRPr>
          </a:p>
          <a:p>
            <a:pPr lvl="0"/>
            <a:endParaRPr lang="ru-RU" sz="3600" b="1" i="1" dirty="0" smtClean="0">
              <a:solidFill>
                <a:srgbClr val="FFFF00"/>
              </a:solidFill>
            </a:endParaRPr>
          </a:p>
          <a:p>
            <a:pPr lvl="0"/>
            <a:endParaRPr lang="ru-RU" sz="3600" b="1" i="1" dirty="0">
              <a:solidFill>
                <a:srgbClr val="FFFF00"/>
              </a:solidFill>
            </a:endParaRPr>
          </a:p>
          <a:p>
            <a:pPr lvl="0"/>
            <a:endParaRPr lang="ru-RU" sz="3600" b="1" i="1" dirty="0" smtClean="0">
              <a:solidFill>
                <a:srgbClr val="FFFF00"/>
              </a:solidFill>
            </a:endParaRPr>
          </a:p>
          <a:p>
            <a:pPr lvl="0"/>
            <a:endParaRPr lang="ru-RU" sz="3600" b="1" i="1" dirty="0">
              <a:solidFill>
                <a:srgbClr val="FFFF00"/>
              </a:solidFill>
            </a:endParaRPr>
          </a:p>
          <a:p>
            <a:pPr lvl="0"/>
            <a:endParaRPr lang="ru-RU" sz="3600" b="1" i="1" dirty="0" smtClean="0">
              <a:solidFill>
                <a:srgbClr val="FFFF00"/>
              </a:solidFill>
            </a:endParaRPr>
          </a:p>
          <a:p>
            <a:pPr lvl="0"/>
            <a:r>
              <a:rPr lang="ru-RU" b="1" i="1" dirty="0" smtClean="0"/>
              <a:t>»</a:t>
            </a:r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026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9" y="149951"/>
            <a:ext cx="8748582" cy="637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9113" y="82961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800" dirty="0">
                <a:solidFill>
                  <a:srgbClr val="FFFF00"/>
                </a:solidFill>
              </a:rPr>
              <a:t>Объясните значение </a:t>
            </a:r>
            <a:r>
              <a:rPr lang="ru-RU" sz="4800" dirty="0" smtClean="0">
                <a:solidFill>
                  <a:srgbClr val="FFFF00"/>
                </a:solidFill>
              </a:rPr>
              <a:t>выражений:</a:t>
            </a:r>
          </a:p>
          <a:p>
            <a:pPr lvl="0"/>
            <a:r>
              <a:rPr lang="ru-RU" sz="3200" dirty="0" smtClean="0"/>
              <a:t> </a:t>
            </a:r>
            <a:r>
              <a:rPr lang="ru-RU" sz="4400" b="1" i="1" dirty="0">
                <a:solidFill>
                  <a:srgbClr val="92D050"/>
                </a:solidFill>
              </a:rPr>
              <a:t>длинный язык</a:t>
            </a:r>
            <a:r>
              <a:rPr lang="ru-RU" sz="4400" b="1" i="1" dirty="0" smtClean="0">
                <a:solidFill>
                  <a:srgbClr val="92D050"/>
                </a:solidFill>
              </a:rPr>
              <a:t>,</a:t>
            </a:r>
          </a:p>
          <a:p>
            <a:pPr lvl="0"/>
            <a:r>
              <a:rPr lang="ru-RU" sz="4400" b="1" i="1" dirty="0" smtClean="0">
                <a:solidFill>
                  <a:srgbClr val="92D050"/>
                </a:solidFill>
              </a:rPr>
              <a:t> </a:t>
            </a:r>
            <a:r>
              <a:rPr lang="ru-RU" sz="4400" b="1" i="1" dirty="0">
                <a:solidFill>
                  <a:srgbClr val="92D050"/>
                </a:solidFill>
              </a:rPr>
              <a:t>прогло­тил язык, держать язык за зубами.</a:t>
            </a:r>
            <a:endParaRPr lang="ru-RU" sz="4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1" y="135924"/>
            <a:ext cx="8031892" cy="62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4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8062" y="6177394"/>
            <a:ext cx="409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9367F"/>
                </a:solidFill>
              </a:rPr>
              <a:t>Спасибо за внимание!</a:t>
            </a:r>
            <a:endParaRPr lang="ru-RU" sz="2800" dirty="0">
              <a:solidFill>
                <a:srgbClr val="99367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568950" y="1801774"/>
            <a:ext cx="45538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Круглое, румяное, </a:t>
            </a:r>
            <a:br>
              <a:rPr lang="ru-RU" altLang="ru-RU" sz="28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Я расту на ветке. </a:t>
            </a:r>
            <a:br>
              <a:rPr lang="ru-RU" altLang="ru-RU" sz="28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Любят меня взрослые, </a:t>
            </a:r>
            <a:br>
              <a:rPr lang="ru-RU" altLang="ru-RU" sz="28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И маленькие детки. </a:t>
            </a:r>
            <a:r>
              <a:rPr lang="ru-RU" altLang="ru-RU" sz="2800" b="1" dirty="0">
                <a:solidFill>
                  <a:srgbClr val="C00000"/>
                </a:solidFill>
              </a:rPr>
              <a:t/>
            </a:r>
            <a:br>
              <a:rPr lang="ru-RU" altLang="ru-RU" sz="2800" b="1" dirty="0">
                <a:solidFill>
                  <a:srgbClr val="C00000"/>
                </a:solidFill>
              </a:rPr>
            </a:br>
            <a:endParaRPr lang="ru-RU" alt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515" y="2786058"/>
            <a:ext cx="25269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яблоко </a:t>
            </a:r>
          </a:p>
        </p:txBody>
      </p:sp>
      <p:pic>
        <p:nvPicPr>
          <p:cNvPr id="29698" name="Picture 2" descr="D:\клипарты\еда раст\51358e98d1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5" y="285750"/>
            <a:ext cx="27574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Helen\Desktop\схемы\схемы\2011-09-08_193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214938"/>
            <a:ext cx="23304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Users\Helen\Desktop\схемы\схемы\2011-09-08_1939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0" y="5214938"/>
            <a:ext cx="1331912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Helen\Desktop\схемы\схемы\2011-09-08_193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214942"/>
            <a:ext cx="47053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5787" y="3786194"/>
            <a:ext cx="1274708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й</a:t>
            </a:r>
            <a:r>
              <a:rPr lang="ru-RU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а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8928" y="3857632"/>
            <a:ext cx="73770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б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1" y="3786194"/>
            <a:ext cx="1289135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ло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29455" y="3786194"/>
            <a:ext cx="123957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</a:t>
            </a:r>
          </a:p>
        </p:txBody>
      </p:sp>
      <p:sp>
        <p:nvSpPr>
          <p:cNvPr id="12" name="Минус 11"/>
          <p:cNvSpPr/>
          <p:nvPr/>
        </p:nvSpPr>
        <p:spPr>
          <a:xfrm rot="16200000">
            <a:off x="2500315" y="5429254"/>
            <a:ext cx="2928937" cy="50006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Минус 12"/>
          <p:cNvSpPr/>
          <p:nvPr/>
        </p:nvSpPr>
        <p:spPr>
          <a:xfrm rot="16200000">
            <a:off x="4857752" y="5429253"/>
            <a:ext cx="2928937" cy="5000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Минус 13"/>
          <p:cNvSpPr/>
          <p:nvPr/>
        </p:nvSpPr>
        <p:spPr>
          <a:xfrm rot="17340632">
            <a:off x="1851819" y="4229896"/>
            <a:ext cx="1143000" cy="5000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8" y="150514"/>
            <a:ext cx="1839719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143250" y="3643316"/>
            <a:ext cx="55769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C00000"/>
                </a:solidFill>
              </a:rPr>
              <a:t>Эту букву, как тебя,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C00000"/>
                </a:solidFill>
              </a:rPr>
              <a:t>Называют буквой Я.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C00000"/>
                </a:solidFill>
              </a:rPr>
              <a:t>Я кончает алфавит,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C00000"/>
                </a:solidFill>
              </a:rPr>
              <a:t>Тихо после всех стоит.</a:t>
            </a:r>
          </a:p>
        </p:txBody>
      </p:sp>
      <p:pic>
        <p:nvPicPr>
          <p:cNvPr id="17411" name="Picture 2" descr="C:\Users\Helen\Desktop\схемы\Азбука 2\я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8" t="12912" r="10828" b="21153"/>
          <a:stretch>
            <a:fillRect/>
          </a:stretch>
        </p:blipFill>
        <p:spPr bwMode="auto">
          <a:xfrm>
            <a:off x="214313" y="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C:\Users\Helen\Desktop\схемы\Азбука 2\я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8" t="12912" r="10828" b="21153"/>
          <a:stretch>
            <a:fillRect/>
          </a:stretch>
        </p:blipFill>
        <p:spPr bwMode="auto">
          <a:xfrm>
            <a:off x="2428877" y="1500188"/>
            <a:ext cx="119697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 descr="C:\Users\Helen\Desktop\схемы\схемы\2011-09-08_193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38"/>
            <a:ext cx="32289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14944" y="428608"/>
            <a:ext cx="216758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[</a:t>
            </a:r>
            <a:r>
              <a:rPr lang="ru-RU" sz="8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й'а</a:t>
            </a:r>
            <a:r>
              <a:rPr lang="ru-RU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370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"/>
            <a:ext cx="8896865" cy="641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67" y="497874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2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9" y="4"/>
            <a:ext cx="8798011" cy="66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331" y="6182"/>
            <a:ext cx="17049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20835" y="853678"/>
            <a:ext cx="327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99367F"/>
                </a:solidFill>
              </a:rPr>
              <a:t>Заголовок слайда</a:t>
            </a:r>
            <a:endParaRPr lang="ru-RU" sz="3200" dirty="0">
              <a:solidFill>
                <a:srgbClr val="99367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9515" y="1578951"/>
            <a:ext cx="2113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 слайда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5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Masha_i_medved_-_Zaryadka_(iPlayer.fm) (1)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575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1155" y="5610997"/>
            <a:ext cx="609600" cy="6096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CC11-3E3A-4267-AC5D-81FDB6F5D861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6823" y="0"/>
            <a:ext cx="8143932" cy="3880022"/>
          </a:xfrm>
          <a:prstGeom prst="roundRect">
            <a:avLst/>
          </a:prstGeom>
          <a:solidFill>
            <a:schemeClr val="accent3">
              <a:lumMod val="75000"/>
              <a:alpha val="37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Физминутка</a:t>
            </a:r>
            <a:endParaRPr lang="ru-RU" sz="4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Маша и медведь</a:t>
            </a:r>
            <a:endParaRPr lang="ru-RU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4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2c974bf0eed8eba85fdaa112f6704b49f8fbc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0DFE3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0DFE3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202</Words>
  <Application>Microsoft Office PowerPoint</Application>
  <PresentationFormat>Экран (4:3)</PresentationFormat>
  <Paragraphs>94</Paragraphs>
  <Slides>39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user</cp:lastModifiedBy>
  <cp:revision>40</cp:revision>
  <dcterms:created xsi:type="dcterms:W3CDTF">2015-07-03T14:09:28Z</dcterms:created>
  <dcterms:modified xsi:type="dcterms:W3CDTF">2017-02-20T18:01:37Z</dcterms:modified>
</cp:coreProperties>
</file>